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892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3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84264"/>
            <a:ext cx="12191695" cy="0"/>
          </a:xfrm>
          <a:prstGeom prst="line">
            <a:avLst/>
          </a:prstGeom>
          <a:noFill/>
          <a:ln w="12700">
            <a:solidFill>
              <a:srgbClr val="2CBCC2">
                <a:alpha val="75000"/>
              </a:srgbClr>
            </a:solidFill>
            <a:prstDash val="solid"/>
          </a:ln>
        </p:spPr>
      </p:sp>
      <p:pic>
        <p:nvPicPr>
          <p:cNvPr id="3" name="Image 0" descr="/mnt/data/docx_media/word/media/image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514" y="1644614"/>
            <a:ext cx="4514086" cy="37402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088136"/>
            <a:ext cx="612648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zh-TW" altLang="en-US" sz="3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試行前一學年度「產業新技術、科技與議題」科目</a:t>
            </a:r>
            <a:r>
              <a:rPr lang="en-US" sz="3500" b="1" dirty="0" err="1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成果報告</a:t>
            </a:r>
            <a:endParaRPr lang="en-US" sz="3500" dirty="0"/>
          </a:p>
        </p:txBody>
      </p:sp>
      <p:sp>
        <p:nvSpPr>
          <p:cNvPr id="5" name="Text 2"/>
          <p:cNvSpPr/>
          <p:nvPr/>
        </p:nvSpPr>
        <p:spPr>
          <a:xfrm>
            <a:off x="658368" y="2271195"/>
            <a:ext cx="631719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zh-TW" altLang="en-US" sz="1550" dirty="0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科目</a:t>
            </a:r>
            <a:r>
              <a:rPr lang="en-US" altLang="zh-TW" sz="1550" dirty="0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:</a:t>
            </a:r>
            <a:r>
              <a:rPr lang="en-US" sz="1550" dirty="0" err="1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創意角色設計實作</a:t>
            </a:r>
            <a:r>
              <a:rPr lang="en-US" sz="1550" dirty="0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｜</a:t>
            </a:r>
            <a:r>
              <a:rPr lang="zh-TW" altLang="en-US" sz="1550" dirty="0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單元</a:t>
            </a:r>
            <a:r>
              <a:rPr lang="en-US" altLang="zh-TW" sz="1550" dirty="0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:</a:t>
            </a:r>
            <a:r>
              <a:rPr lang="en-US" sz="1550" dirty="0" err="1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基礎造型描繪</a:t>
            </a:r>
            <a:r>
              <a:rPr lang="en-US" sz="1550" dirty="0">
                <a:solidFill>
                  <a:srgbClr val="C6D1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× 數位影像處理與編修</a:t>
            </a:r>
            <a:endParaRPr lang="en-US" sz="1550" dirty="0"/>
          </a:p>
        </p:txBody>
      </p:sp>
      <p:sp>
        <p:nvSpPr>
          <p:cNvPr id="6" name="Shape 3"/>
          <p:cNvSpPr/>
          <p:nvPr/>
        </p:nvSpPr>
        <p:spPr>
          <a:xfrm>
            <a:off x="658368" y="2788920"/>
            <a:ext cx="4389120" cy="0"/>
          </a:xfrm>
          <a:prstGeom prst="line">
            <a:avLst/>
          </a:prstGeom>
          <a:noFill/>
          <a:ln w="12700">
            <a:solidFill>
              <a:srgbClr val="2CBCC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76656" y="425196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 err="1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76656" y="5257800"/>
            <a:ext cx="31089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 err="1">
                <a:solidFill>
                  <a:srgbClr val="78E2E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授課教師</a:t>
            </a:r>
            <a:r>
              <a:rPr lang="en-US" sz="1200" dirty="0">
                <a:solidFill>
                  <a:srgbClr val="78E2E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：</a:t>
            </a:r>
            <a:r>
              <a:rPr lang="zh-TW" altLang="en-US" sz="1200" dirty="0">
                <a:solidFill>
                  <a:srgbClr val="78E2E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多媒體動畫科 </a:t>
            </a:r>
            <a:r>
              <a:rPr lang="en-US" sz="1200" dirty="0" err="1">
                <a:solidFill>
                  <a:srgbClr val="78E2E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黃保儒</a:t>
            </a:r>
            <a:r>
              <a:rPr lang="zh-TW" altLang="en-US" sz="1200" dirty="0">
                <a:solidFill>
                  <a:srgbClr val="78E2E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主任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DA1C0BBE-2DA9-8379-E767-3DCE70FF6846}"/>
              </a:ext>
            </a:extLst>
          </p:cNvPr>
          <p:cNvSpPr txBox="1"/>
          <p:nvPr/>
        </p:nvSpPr>
        <p:spPr>
          <a:xfrm>
            <a:off x="378560" y="306488"/>
            <a:ext cx="3026491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6600" b="1" dirty="0" err="1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T Chinese Bold"/>
                <a:sym typeface="Noto Sans T Chinese Bold"/>
              </a:rPr>
              <a:t>目錄</a:t>
            </a:r>
            <a:endParaRPr lang="en-US" sz="6600" b="1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Noto Sans T Chinese Bold"/>
              <a:sym typeface="Noto Sans T Chinese Bold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CCADE18-BD9B-DFD8-4F8D-2B84B3CE75AE}"/>
              </a:ext>
            </a:extLst>
          </p:cNvPr>
          <p:cNvSpPr txBox="1"/>
          <p:nvPr/>
        </p:nvSpPr>
        <p:spPr>
          <a:xfrm>
            <a:off x="1088571" y="1720823"/>
            <a:ext cx="2316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TW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1.摘要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84AB13F2-02FE-E37A-2BB7-044F9F088B8B}"/>
              </a:ext>
            </a:extLst>
          </p:cNvPr>
          <p:cNvSpPr txBox="1"/>
          <p:nvPr/>
        </p:nvSpPr>
        <p:spPr>
          <a:xfrm>
            <a:off x="1088571" y="2294836"/>
            <a:ext cx="38666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TW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2.</a:t>
            </a:r>
            <a:r>
              <a:rPr lang="en-US" altLang="zh-TW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課程定位與發展主題</a:t>
            </a: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81BED1AA-2CEE-072B-6AC5-22D5CE9FA2A9}"/>
              </a:ext>
            </a:extLst>
          </p:cNvPr>
          <p:cNvSpPr/>
          <p:nvPr/>
        </p:nvSpPr>
        <p:spPr>
          <a:xfrm>
            <a:off x="1202654" y="2954258"/>
            <a:ext cx="5623560" cy="4198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altLang="zh-TW" sz="30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3.</a:t>
            </a:r>
            <a:r>
              <a:rPr lang="en-US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數位教學實施架構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01B507D-D9E7-D082-746F-0889CD61F3ED}"/>
              </a:ext>
            </a:extLst>
          </p:cNvPr>
          <p:cNvSpPr txBox="1"/>
          <p:nvPr/>
        </p:nvSpPr>
        <p:spPr>
          <a:xfrm>
            <a:off x="1088571" y="340604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altLang="zh-TW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4.</a:t>
            </a:r>
            <a:r>
              <a:rPr lang="en-US" altLang="zh-TW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素</a:t>
            </a:r>
            <a:r>
              <a:rPr lang="en-US" altLang="zh-TW" sz="26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養對應與產業鏈結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CE6A6290-656D-5AA1-D0B0-E546DAA72F7F}"/>
              </a:ext>
            </a:extLst>
          </p:cNvPr>
          <p:cNvSpPr txBox="1"/>
          <p:nvPr/>
        </p:nvSpPr>
        <p:spPr>
          <a:xfrm>
            <a:off x="1558833" y="3977021"/>
            <a:ext cx="59566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課程單元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:</a:t>
            </a:r>
            <a:r>
              <a:rPr lang="en-US" altLang="zh-TW" sz="2400" b="1" dirty="0" err="1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基礎造型描繪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(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高三上學期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rPr>
              <a:t>)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B0F863F-B632-D6AB-8F60-A55451E13B3E}"/>
              </a:ext>
            </a:extLst>
          </p:cNvPr>
          <p:cNvSpPr txBox="1"/>
          <p:nvPr/>
        </p:nvSpPr>
        <p:spPr>
          <a:xfrm>
            <a:off x="1558834" y="4522245"/>
            <a:ext cx="6514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indent="0">
              <a:buNone/>
              <a:defRPr sz="2400" b="1">
                <a:latin typeface="標楷體" panose="03000509000000000000" pitchFamily="65" charset="-120"/>
                <a:ea typeface="標楷體" panose="03000509000000000000" pitchFamily="65" charset="-120"/>
                <a:cs typeface="Noto Sans CJK TC" pitchFamily="34" charset="-120"/>
              </a:defRPr>
            </a:lvl1pPr>
          </a:lstStyle>
          <a:p>
            <a:r>
              <a:rPr lang="zh-TW" altLang="en-US" dirty="0"/>
              <a:t>課程單元</a:t>
            </a:r>
            <a:r>
              <a:rPr lang="en-US" altLang="zh-TW" dirty="0"/>
              <a:t>:</a:t>
            </a:r>
            <a:r>
              <a:rPr lang="en-US" altLang="zh-TW" dirty="0" err="1"/>
              <a:t>數位影像處理與編修</a:t>
            </a:r>
            <a:r>
              <a:rPr lang="en-US" altLang="zh-TW" dirty="0"/>
              <a:t>(</a:t>
            </a:r>
            <a:r>
              <a:rPr lang="zh-TW" altLang="en-US" dirty="0"/>
              <a:t>高三下學期</a:t>
            </a:r>
            <a:r>
              <a:rPr lang="en-US" altLang="zh-TW" dirty="0"/>
              <a:t>)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2A2FBDC9-7A52-66BA-D174-8229F0469E75}"/>
              </a:ext>
            </a:extLst>
          </p:cNvPr>
          <p:cNvSpPr txBox="1"/>
          <p:nvPr/>
        </p:nvSpPr>
        <p:spPr>
          <a:xfrm>
            <a:off x="1088571" y="499302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5.檢討與後續推動方向</a:t>
            </a: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0CC62398-75B5-F0A4-F613-4E5DDFA30E12}"/>
              </a:ext>
            </a:extLst>
          </p:cNvPr>
          <p:cNvSpPr/>
          <p:nvPr/>
        </p:nvSpPr>
        <p:spPr>
          <a:xfrm>
            <a:off x="1193074" y="5592200"/>
            <a:ext cx="1828800" cy="45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altLang="zh-TW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en-US" sz="2800" b="1" dirty="0">
                <a:solidFill>
                  <a:srgbClr val="122338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結語</a:t>
            </a: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65D0DE2B-C779-7BB8-584D-52DAA3F0F2E6}"/>
              </a:ext>
            </a:extLst>
          </p:cNvPr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174724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14447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altLang="zh-TW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1.</a:t>
            </a: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摘要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以「角色設計」為主軸，串接數位創作、AI應用、成果發表與評量回饋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150876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85800" y="207568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實作單元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2148840" y="150876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2A65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2148840" y="2075688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節次教學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611880" y="1508760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D9697E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600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3611880" y="2075688"/>
            <a:ext cx="15727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分鐘課程設計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31520" y="2880360"/>
            <a:ext cx="502920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聚焦跨科跨域：美術科、多媒體動畫科、時尚工藝科，並可跨影劇科協同。</a:t>
            </a:r>
            <a:endParaRPr lang="en-US" sz="1550" dirty="0"/>
          </a:p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導入 ChatGPT、Bing Image Creator、Canva、Padlet 與平板／電腦等數位工具。</a:t>
            </a:r>
            <a:endParaRPr lang="en-US" sz="1550" dirty="0"/>
          </a:p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以「過程紀錄＋作品成果＋口頭發表＋小組互評」作為教學成效證據。</a:t>
            </a:r>
            <a:endParaRPr lang="en-US" sz="1550" dirty="0"/>
          </a:p>
        </p:txBody>
      </p:sp>
      <p:pic>
        <p:nvPicPr>
          <p:cNvPr id="13" name="Image 0" descr="/mnt/data/docx_media/word/media/image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328" y="960120"/>
            <a:ext cx="4466424" cy="2514600"/>
          </a:xfrm>
          <a:prstGeom prst="rect">
            <a:avLst/>
          </a:prstGeom>
        </p:spPr>
      </p:pic>
      <p:pic>
        <p:nvPicPr>
          <p:cNvPr id="14" name="Image 1" descr="/mnt/data/docx_media/word/media/image3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704" y="3671315"/>
            <a:ext cx="2137476" cy="160166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00800" y="5285232"/>
            <a:ext cx="43891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學生角色設定成果、教學現場與數位繪製操作</a:t>
            </a:r>
            <a:endParaRPr lang="en-US" sz="850" dirty="0"/>
          </a:p>
        </p:txBody>
      </p:sp>
      <p:sp>
        <p:nvSpPr>
          <p:cNvPr id="16" name="Text 12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7" name="Text 13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altLang="zh-TW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2.</a:t>
            </a: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課程定位與發展主題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從角色造型基礎到影像後製，建立可落地的數位創作流程</a:t>
            </a:r>
            <a:endParaRPr lang="en-US" sz="1050" dirty="0"/>
          </a:p>
        </p:txBody>
      </p:sp>
      <p:pic>
        <p:nvPicPr>
          <p:cNvPr id="6" name="Image 0" descr="/mnt/data/docx_media/word/media/image1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279352"/>
            <a:ext cx="4016829" cy="226141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4892040" y="11430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主題核心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892040" y="150876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創意角色設計實作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4919472" y="233172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3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第一學期：基礎造型描繪，強化比例、重心、動態線與角色風格。</a:t>
            </a:r>
            <a:endParaRPr lang="en-US" sz="1530" dirty="0"/>
          </a:p>
          <a:p>
            <a:r>
              <a:rPr lang="en-US" sz="153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第二學期：數位影像處理與編修，訓練校色、去背、合成、AI精修與輸出。</a:t>
            </a:r>
            <a:endParaRPr lang="en-US" sz="1530" dirty="0"/>
          </a:p>
          <a:p>
            <a:r>
              <a:rPr lang="en-US" sz="153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課程屬性：校訂選修、實習科目、4學分，以實務導向建構學習成果。</a:t>
            </a:r>
            <a:endParaRPr lang="en-US" sz="1530" dirty="0"/>
          </a:p>
        </p:txBody>
      </p:sp>
      <p:sp>
        <p:nvSpPr>
          <p:cNvPr id="10" name="Shape 7"/>
          <p:cNvSpPr/>
          <p:nvPr/>
        </p:nvSpPr>
        <p:spPr>
          <a:xfrm>
            <a:off x="4892040" y="4800600"/>
            <a:ext cx="8458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001768" y="49103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349240" y="4946904"/>
            <a:ext cx="2788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觀察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902452" y="4800600"/>
            <a:ext cx="8458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12180" y="49103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6359652" y="4946904"/>
            <a:ext cx="2788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生成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912864" y="4800600"/>
            <a:ext cx="8458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22592" y="49103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7370064" y="4946904"/>
            <a:ext cx="2788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繪製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7923276" y="4800600"/>
            <a:ext cx="8458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33004" y="49103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8380476" y="4946904"/>
            <a:ext cx="2788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修整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8933688" y="4800600"/>
            <a:ext cx="8458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043416" y="49103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9390888" y="4946904"/>
            <a:ext cx="2788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輸出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9944100" y="4800600"/>
            <a:ext cx="8458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053828" y="49103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10401300" y="4946904"/>
            <a:ext cx="2788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發表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29" name="Text 2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84264"/>
            <a:ext cx="12191695" cy="0"/>
          </a:xfrm>
          <a:prstGeom prst="line">
            <a:avLst/>
          </a:prstGeom>
          <a:noFill/>
          <a:ln w="12700">
            <a:solidFill>
              <a:srgbClr val="2CBCC2">
                <a:alpha val="7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altLang="zh-TW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3.</a:t>
            </a: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數位教學實施架構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AC6D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以任務流程設計取代單點工具教學，建立學生可重複運用的創作方法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85800" y="1508760"/>
            <a:ext cx="1668780" cy="841248"/>
          </a:xfrm>
          <a:prstGeom prst="roundRect">
            <a:avLst>
              <a:gd name="adj" fmla="val 6522"/>
            </a:avLst>
          </a:prstGeom>
          <a:solidFill>
            <a:srgbClr val="142B40"/>
          </a:solidFill>
          <a:ln w="12700">
            <a:solidFill>
              <a:srgbClr val="2543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5528" y="16184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43000" y="1655064"/>
            <a:ext cx="11018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素材蒐集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2519172" y="1508760"/>
            <a:ext cx="1668780" cy="841248"/>
          </a:xfrm>
          <a:prstGeom prst="roundRect">
            <a:avLst>
              <a:gd name="adj" fmla="val 6522"/>
            </a:avLst>
          </a:prstGeom>
          <a:solidFill>
            <a:srgbClr val="142B40"/>
          </a:solidFill>
          <a:ln w="12700">
            <a:solidFill>
              <a:srgbClr val="2543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28900" y="16184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976372" y="1655064"/>
            <a:ext cx="11018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AI輔助生成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52544" y="1508760"/>
            <a:ext cx="1668780" cy="841248"/>
          </a:xfrm>
          <a:prstGeom prst="roundRect">
            <a:avLst>
              <a:gd name="adj" fmla="val 6522"/>
            </a:avLst>
          </a:prstGeom>
          <a:solidFill>
            <a:srgbClr val="142B40"/>
          </a:solidFill>
          <a:ln w="12700">
            <a:solidFill>
              <a:srgbClr val="25435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62272" y="16184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809744" y="1655064"/>
            <a:ext cx="11018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手繪／數位繪製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185916" y="1508760"/>
            <a:ext cx="1668780" cy="841248"/>
          </a:xfrm>
          <a:prstGeom prst="roundRect">
            <a:avLst>
              <a:gd name="adj" fmla="val 6522"/>
            </a:avLst>
          </a:prstGeom>
          <a:solidFill>
            <a:srgbClr val="142B40"/>
          </a:solidFill>
          <a:ln w="12700">
            <a:solidFill>
              <a:srgbClr val="25435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5644" y="16184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643116" y="1655064"/>
            <a:ext cx="11018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影像修整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8019288" y="1508760"/>
            <a:ext cx="1668780" cy="841248"/>
          </a:xfrm>
          <a:prstGeom prst="roundRect">
            <a:avLst>
              <a:gd name="adj" fmla="val 6522"/>
            </a:avLst>
          </a:prstGeom>
          <a:solidFill>
            <a:srgbClr val="142B40"/>
          </a:solidFill>
          <a:ln w="12700">
            <a:solidFill>
              <a:srgbClr val="2543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29016" y="16184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476488" y="1655064"/>
            <a:ext cx="11018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版面合成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9852660" y="1508760"/>
            <a:ext cx="1668780" cy="841248"/>
          </a:xfrm>
          <a:prstGeom prst="roundRect">
            <a:avLst>
              <a:gd name="adj" fmla="val 6522"/>
            </a:avLst>
          </a:prstGeom>
          <a:solidFill>
            <a:srgbClr val="142B40"/>
          </a:solidFill>
          <a:ln w="12700">
            <a:solidFill>
              <a:srgbClr val="2543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962388" y="16184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309860" y="1655064"/>
            <a:ext cx="11018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Padlet互評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1280160" y="2880360"/>
            <a:ext cx="9509760" cy="0"/>
          </a:xfrm>
          <a:prstGeom prst="line">
            <a:avLst/>
          </a:prstGeom>
          <a:noFill/>
          <a:ln w="12700">
            <a:solidFill>
              <a:srgbClr val="31546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68680" y="3383280"/>
            <a:ext cx="2331720" cy="1243584"/>
          </a:xfrm>
          <a:prstGeom prst="roundRect">
            <a:avLst>
              <a:gd name="adj" fmla="val 5882"/>
            </a:avLst>
          </a:prstGeom>
          <a:solidFill>
            <a:srgbClr val="13283C"/>
          </a:solidFill>
          <a:ln w="12700">
            <a:solidFill>
              <a:srgbClr val="2CBC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33272" y="359359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ChatGPT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33272" y="397764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C7D0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文字描述、修圖指令、標語草擬</a:t>
            </a:r>
            <a:endParaRPr lang="en-US" sz="1030" dirty="0"/>
          </a:p>
        </p:txBody>
      </p:sp>
      <p:sp>
        <p:nvSpPr>
          <p:cNvPr id="27" name="Shape 25"/>
          <p:cNvSpPr/>
          <p:nvPr/>
        </p:nvSpPr>
        <p:spPr>
          <a:xfrm>
            <a:off x="3657600" y="3383280"/>
            <a:ext cx="2331720" cy="1243584"/>
          </a:xfrm>
          <a:prstGeom prst="roundRect">
            <a:avLst>
              <a:gd name="adj" fmla="val 5882"/>
            </a:avLst>
          </a:prstGeom>
          <a:solidFill>
            <a:srgbClr val="13283C"/>
          </a:solidFill>
          <a:ln w="12700">
            <a:solidFill>
              <a:srgbClr val="F2A65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22192" y="359359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Bing Image Creator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822192" y="397764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C7D0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姿勢、角色、背景素材生成</a:t>
            </a:r>
            <a:endParaRPr lang="en-US" sz="1030" dirty="0"/>
          </a:p>
        </p:txBody>
      </p:sp>
      <p:sp>
        <p:nvSpPr>
          <p:cNvPr id="30" name="Shape 28"/>
          <p:cNvSpPr/>
          <p:nvPr/>
        </p:nvSpPr>
        <p:spPr>
          <a:xfrm>
            <a:off x="6446520" y="3383280"/>
            <a:ext cx="2331720" cy="1243584"/>
          </a:xfrm>
          <a:prstGeom prst="roundRect">
            <a:avLst>
              <a:gd name="adj" fmla="val 5882"/>
            </a:avLst>
          </a:prstGeom>
          <a:solidFill>
            <a:srgbClr val="13283C"/>
          </a:solidFill>
          <a:ln w="12700">
            <a:solidFill>
              <a:srgbClr val="D9697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11112" y="359359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D969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Canva / PPT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611112" y="397764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C7D0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教材簡報、創作紀錄卡</a:t>
            </a:r>
            <a:endParaRPr lang="en-US" sz="1030" dirty="0"/>
          </a:p>
        </p:txBody>
      </p:sp>
      <p:sp>
        <p:nvSpPr>
          <p:cNvPr id="33" name="Shape 31"/>
          <p:cNvSpPr/>
          <p:nvPr/>
        </p:nvSpPr>
        <p:spPr>
          <a:xfrm>
            <a:off x="9235440" y="3383280"/>
            <a:ext cx="2331720" cy="1243584"/>
          </a:xfrm>
          <a:prstGeom prst="roundRect">
            <a:avLst>
              <a:gd name="adj" fmla="val 5882"/>
            </a:avLst>
          </a:prstGeom>
          <a:solidFill>
            <a:srgbClr val="13283C"/>
          </a:solidFill>
          <a:ln w="12700">
            <a:solidFill>
              <a:srgbClr val="9CCB8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400032" y="359359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9CCB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Padlet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9400032" y="3977640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30" dirty="0">
                <a:solidFill>
                  <a:srgbClr val="C7D0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作品展示、留言互評、反思彙整</a:t>
            </a:r>
            <a:endParaRPr lang="en-US" sz="1030" dirty="0"/>
          </a:p>
        </p:txBody>
      </p:sp>
      <p:sp>
        <p:nvSpPr>
          <p:cNvPr id="36" name="Text 34"/>
          <p:cNvSpPr/>
          <p:nvPr/>
        </p:nvSpPr>
        <p:spPr>
          <a:xfrm>
            <a:off x="713232" y="5715000"/>
            <a:ext cx="7955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關鍵設計：先理解問題，再選擇工具；AI 結果必須經由學生判斷與人工修正。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altLang="zh-TW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4.</a:t>
            </a: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素養對應與產業鏈結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課程同時回應核心素養、藝術表現與數位媒體產業需求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77240" y="1417320"/>
            <a:ext cx="713232" cy="713232"/>
          </a:xfrm>
          <a:prstGeom prst="ellipse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618488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618488" y="1508760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系統思考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與解決問題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560320" y="1417320"/>
            <a:ext cx="713232" cy="713232"/>
          </a:xfrm>
          <a:prstGeom prst="ellipse">
            <a:avLst/>
          </a:prstGeom>
          <a:solidFill>
            <a:srgbClr val="F2A6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1618488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401568" y="1508760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規劃執行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與創新應變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343400" y="1417320"/>
            <a:ext cx="713232" cy="713232"/>
          </a:xfrm>
          <a:prstGeom prst="ellipse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43400" y="1618488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184648" y="1508760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科技資訊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與媒體素養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77240" y="2514600"/>
            <a:ext cx="713232" cy="713232"/>
          </a:xfrm>
          <a:prstGeom prst="ellipse">
            <a:avLst/>
          </a:prstGeom>
          <a:solidFill>
            <a:srgbClr val="F2A6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2715768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618488" y="2606040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藝術涵養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與美感素養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560320" y="2514600"/>
            <a:ext cx="713232" cy="713232"/>
          </a:xfrm>
          <a:prstGeom prst="ellipse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560320" y="2715768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401568" y="2606040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人際關係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與團隊合作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343400" y="2514600"/>
            <a:ext cx="713232" cy="713232"/>
          </a:xfrm>
          <a:prstGeom prst="ellipse">
            <a:avLst/>
          </a:prstGeom>
          <a:solidFill>
            <a:srgbClr val="F2A6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343400" y="2715768"/>
            <a:ext cx="7132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184648" y="2606040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多元文化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與國際理解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080760" y="1234440"/>
            <a:ext cx="0" cy="4343400"/>
          </a:xfrm>
          <a:prstGeom prst="line">
            <a:avLst/>
          </a:prstGeom>
          <a:noFill/>
          <a:ln w="12700">
            <a:solidFill>
              <a:srgbClr val="D9D7C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92240" y="135331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對接產業職能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6510528" y="2057400"/>
            <a:ext cx="4389120" cy="19202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插畫與平面設計：角色繪製、版面編排、社群視覺。</a:t>
            </a:r>
            <a:endParaRPr lang="en-US" sz="1550" dirty="0"/>
          </a:p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動畫製作：角色美術、分鏡繪製、場景設計與媒材動畫。</a:t>
            </a:r>
            <a:endParaRPr lang="en-US" sz="1550" dirty="0"/>
          </a:p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影像後製：修圖、去背合成、宣傳海報與 AI 輔助素材生成。</a:t>
            </a:r>
            <a:endParaRPr lang="en-US" sz="1550" dirty="0"/>
          </a:p>
        </p:txBody>
      </p:sp>
      <p:pic>
        <p:nvPicPr>
          <p:cNvPr id="27" name="Image 0" descr="/mnt/data/docx_media/word/media/image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496" y="3899433"/>
            <a:ext cx="2634411" cy="2076654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29" name="Text 2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84264"/>
            <a:ext cx="12191695" cy="0"/>
          </a:xfrm>
          <a:prstGeom prst="line">
            <a:avLst/>
          </a:prstGeom>
          <a:noFill/>
          <a:ln w="12700">
            <a:solidFill>
              <a:srgbClr val="2CBCC2">
                <a:alpha val="75000"/>
              </a:srgbClr>
            </a:solidFill>
            <a:prstDash val="solid"/>
          </a:ln>
        </p:spPr>
      </p:sp>
      <p:pic>
        <p:nvPicPr>
          <p:cNvPr id="3" name="Image 0" descr="/mnt/data/docx_media/word/media/image2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1371279"/>
            <a:ext cx="5577840" cy="382554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7" y="841248"/>
            <a:ext cx="25899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000" b="1" dirty="0">
                <a:solidFill>
                  <a:srgbClr val="2CBCC2"/>
                </a:solidFill>
                <a:latin typeface="Aptos" pitchFamily="34" charset="0"/>
              </a:rPr>
              <a:t>課程單元</a:t>
            </a:r>
            <a:r>
              <a:rPr lang="en-US" altLang="zh-TW" sz="2000" b="1" dirty="0">
                <a:solidFill>
                  <a:srgbClr val="2CBCC2"/>
                </a:solidFill>
                <a:latin typeface="Aptos" pitchFamily="34" charset="0"/>
              </a:rPr>
              <a:t>(</a:t>
            </a:r>
            <a:r>
              <a:rPr lang="zh-TW" altLang="en-US" sz="2000" b="1" dirty="0">
                <a:solidFill>
                  <a:srgbClr val="2CBCC2"/>
                </a:solidFill>
                <a:latin typeface="Aptos" pitchFamily="34" charset="0"/>
              </a:rPr>
              <a:t>高三上學期</a:t>
            </a:r>
            <a:r>
              <a:rPr lang="en-US" altLang="zh-TW" sz="2000" b="1" dirty="0">
                <a:solidFill>
                  <a:srgbClr val="2CBCC2"/>
                </a:solidFill>
                <a:latin typeface="Aptos" pitchFamily="34" charset="0"/>
              </a:rPr>
              <a:t>)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基礎造型描繪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33172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C7D0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以人體比例、動態線、姿勢生成與角色初稿，建立角色設計的造型基礎。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85800" y="388620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6節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685800" y="445312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CFD7D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300分鐘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240280" y="38862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2A65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114.12.05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2240280" y="445312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CFD7D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成果辦理日期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課程一</a:t>
            </a:r>
            <a:r>
              <a:rPr lang="en-US" altLang="zh-TW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 ｜ </a:t>
            </a:r>
            <a:r>
              <a:rPr lang="en-US" sz="2400" b="1" dirty="0" err="1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教學目標與學習歷程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將造型觀察、AI輔助與角色發表整合成完整創作循環</a:t>
            </a:r>
            <a:endParaRPr lang="en-US" sz="1050" dirty="0"/>
          </a:p>
        </p:txBody>
      </p:sp>
      <p:pic>
        <p:nvPicPr>
          <p:cNvPr id="6" name="Image 0" descr="/mnt/data/docx_media/word/media/image1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170431"/>
            <a:ext cx="4112623" cy="25200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074920" y="1234440"/>
            <a:ext cx="5486400" cy="17373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4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理解人體比例與基礎結構，形成角色設計的造型判斷。</a:t>
            </a:r>
            <a:endParaRPr lang="en-US" sz="1540" dirty="0"/>
          </a:p>
          <a:p>
            <a:r>
              <a:rPr lang="en-US" sz="154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掌握動態線、重心與肢體流線，讓角色姿態更具表演性。</a:t>
            </a:r>
            <a:endParaRPr lang="en-US" sz="1540" dirty="0"/>
          </a:p>
          <a:p>
            <a:r>
              <a:rPr lang="en-US" sz="154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運用 AI 生成姿勢參考，再轉化為個人角色設計初稿。</a:t>
            </a:r>
            <a:endParaRPr lang="en-US" sz="1540" dirty="0"/>
          </a:p>
        </p:txBody>
      </p:sp>
      <p:sp>
        <p:nvSpPr>
          <p:cNvPr id="8" name="Shape 5"/>
          <p:cNvSpPr/>
          <p:nvPr/>
        </p:nvSpPr>
        <p:spPr>
          <a:xfrm>
            <a:off x="713232" y="4297680"/>
            <a:ext cx="16611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" y="440740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170432" y="4443984"/>
            <a:ext cx="10942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比例觀察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2538984" y="4297680"/>
            <a:ext cx="16611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48712" y="440740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2996184" y="4443984"/>
            <a:ext cx="10942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動態線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364736" y="4297680"/>
            <a:ext cx="16611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474464" y="440740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821936" y="4443984"/>
            <a:ext cx="10942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AI姿態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190488" y="4297680"/>
            <a:ext cx="16611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00216" y="440740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647688" y="4443984"/>
            <a:ext cx="10942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初稿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8016240" y="4297680"/>
            <a:ext cx="16611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125968" y="440740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8473440" y="4443984"/>
            <a:ext cx="10942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上色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9841992" y="4297680"/>
            <a:ext cx="16611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951720" y="440740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10299192" y="4443984"/>
            <a:ext cx="10942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發表互評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人體比例與動態線訓練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第一、二節著重觀察、速寫與肢體動態轉換</a:t>
            </a:r>
            <a:endParaRPr lang="en-US" sz="1050" dirty="0"/>
          </a:p>
        </p:txBody>
      </p:sp>
      <p:pic>
        <p:nvPicPr>
          <p:cNvPr id="6" name="Image 0" descr="/mnt/data/docx_media/word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875" y="1356970"/>
            <a:ext cx="2854253" cy="1612653"/>
          </a:xfrm>
          <a:prstGeom prst="rect">
            <a:avLst/>
          </a:prstGeom>
        </p:spPr>
      </p:pic>
      <p:pic>
        <p:nvPicPr>
          <p:cNvPr id="7" name="Image 1" descr="/mnt/data/docx_media/word/media/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044" y="1325879"/>
            <a:ext cx="2129327" cy="1665349"/>
          </a:xfrm>
          <a:prstGeom prst="rect">
            <a:avLst/>
          </a:prstGeom>
        </p:spPr>
      </p:pic>
      <p:pic>
        <p:nvPicPr>
          <p:cNvPr id="8" name="Image 2" descr="/mnt/data/docx_media/word/media/image20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2721" y="1097279"/>
            <a:ext cx="4905879" cy="31559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04672" y="4461401"/>
            <a:ext cx="10149840" cy="1417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學生預先蒐集角色造型圖，課堂以 7 頭身站姿／坐姿進行比例練習。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影劇科示範動作重心與情緒姿態，學生即時速寫跑、跳、蹲等姿勢。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透過分組交流，比較比例差異與線條如何傳達角色情緒。</a:t>
            </a:r>
            <a:endParaRPr lang="en-US" sz="1520" dirty="0"/>
          </a:p>
        </p:txBody>
      </p:sp>
      <p:sp>
        <p:nvSpPr>
          <p:cNvPr id="10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1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 生成輔助角色姿態構圖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第三、四節從提示詞描述到造型線稿，強化「生成後再判斷」的能力</a:t>
            </a:r>
            <a:endParaRPr lang="en-US" sz="1050" dirty="0"/>
          </a:p>
        </p:txBody>
      </p:sp>
      <p:pic>
        <p:nvPicPr>
          <p:cNvPr id="6" name="Image 0" descr="/mnt/data/docx_media/word/media/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51" y="1261871"/>
            <a:ext cx="2521580" cy="2222409"/>
          </a:xfrm>
          <a:prstGeom prst="rect">
            <a:avLst/>
          </a:prstGeom>
        </p:spPr>
      </p:pic>
      <p:pic>
        <p:nvPicPr>
          <p:cNvPr id="7" name="Image 1" descr="/mnt/data/docx_media/word/media/image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851" y="1261871"/>
            <a:ext cx="2084097" cy="2230117"/>
          </a:xfrm>
          <a:prstGeom prst="rect">
            <a:avLst/>
          </a:prstGeom>
        </p:spPr>
      </p:pic>
      <p:pic>
        <p:nvPicPr>
          <p:cNvPr id="8" name="Image 2" descr="/mnt/data/docx_media/word/media/image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5657" y="1234440"/>
            <a:ext cx="4685750" cy="2230116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914400" y="4114800"/>
            <a:ext cx="2436876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1024128" y="42245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1371600" y="4261104"/>
            <a:ext cx="18699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ChatGPT 生成角色姿勢描述</a:t>
            </a:r>
            <a:endParaRPr lang="en-US" sz="1150" dirty="0"/>
          </a:p>
        </p:txBody>
      </p:sp>
      <p:sp>
        <p:nvSpPr>
          <p:cNvPr id="12" name="Shape 7"/>
          <p:cNvSpPr/>
          <p:nvPr/>
        </p:nvSpPr>
        <p:spPr>
          <a:xfrm>
            <a:off x="3515868" y="4114800"/>
            <a:ext cx="2436876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3625596" y="42245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3973068" y="4261104"/>
            <a:ext cx="18699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Bing Image Creator 產生參考圖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6117336" y="4114800"/>
            <a:ext cx="2436876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227064" y="42245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6574536" y="4261104"/>
            <a:ext cx="18699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分組篩選構圖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8718804" y="4114800"/>
            <a:ext cx="2436876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8828532" y="422452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9176004" y="4261104"/>
            <a:ext cx="18699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轉化為線稿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914400" y="539496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重點不是直接使用 AI 圖像，而是把 AI 當成姿態、構圖與風格討論的參考材料。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23" name="Text 18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數位上色、成果發表與互評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第五、六節將角色設定、創作紀錄與線上互評整合為學習證據</a:t>
            </a:r>
            <a:endParaRPr lang="en-US" sz="1050" dirty="0"/>
          </a:p>
        </p:txBody>
      </p:sp>
      <p:pic>
        <p:nvPicPr>
          <p:cNvPr id="6" name="Image 0" descr="/mnt/data/docx_media/word/media/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95374"/>
            <a:ext cx="2377440" cy="1830629"/>
          </a:xfrm>
          <a:prstGeom prst="rect">
            <a:avLst/>
          </a:prstGeom>
        </p:spPr>
      </p:pic>
      <p:pic>
        <p:nvPicPr>
          <p:cNvPr id="7" name="Image 1" descr="/mnt/data/docx_media/word/media/image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3311" y="1142999"/>
            <a:ext cx="2377439" cy="2421739"/>
          </a:xfrm>
          <a:prstGeom prst="rect">
            <a:avLst/>
          </a:prstGeom>
        </p:spPr>
      </p:pic>
      <p:pic>
        <p:nvPicPr>
          <p:cNvPr id="8" name="Image 2" descr="/mnt/data/docx_media/word/media/image3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960" y="1269071"/>
            <a:ext cx="4826726" cy="271745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4806" y="4558284"/>
            <a:ext cx="9692640" cy="1417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學生使用平板進行上色，練習光源方向、冷暖對比與角色氛圍。</a:t>
            </a:r>
            <a:endParaRPr lang="en-US" sz="1550" dirty="0"/>
          </a:p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 Canva 整理過程截圖，形成「創作紀錄卡」。</a:t>
            </a:r>
            <a:endParaRPr lang="en-US" sz="1550" dirty="0"/>
          </a:p>
          <a:p>
            <a:r>
              <a:rPr lang="en-US" sz="15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各組 2 分鐘發表，於 Padlet 線上投票與留言互評。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1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教學現場｜基礎造型描繪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114/12/05 運用數位科技融入教學成果紀錄</a:t>
            </a:r>
            <a:endParaRPr lang="en-US" sz="1050" dirty="0"/>
          </a:p>
        </p:txBody>
      </p:sp>
      <p:pic>
        <p:nvPicPr>
          <p:cNvPr id="6" name="Image 0" descr="/mnt/data/docx_media/word/media/image10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317" y="1153596"/>
            <a:ext cx="2727545" cy="2038952"/>
          </a:xfrm>
          <a:prstGeom prst="rect">
            <a:avLst/>
          </a:prstGeom>
        </p:spPr>
      </p:pic>
      <p:pic>
        <p:nvPicPr>
          <p:cNvPr id="7" name="Image 1" descr="/mnt/data/docx_media/word/media/image11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440" y="1158847"/>
            <a:ext cx="2871216" cy="2066598"/>
          </a:xfrm>
          <a:prstGeom prst="rect">
            <a:avLst/>
          </a:prstGeom>
        </p:spPr>
      </p:pic>
      <p:pic>
        <p:nvPicPr>
          <p:cNvPr id="8" name="Image 2" descr="/mnt/data/docx_media/word/media/image12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318" y="3378884"/>
            <a:ext cx="2727545" cy="2038951"/>
          </a:xfrm>
          <a:prstGeom prst="rect">
            <a:avLst/>
          </a:prstGeom>
        </p:spPr>
      </p:pic>
      <p:pic>
        <p:nvPicPr>
          <p:cNvPr id="9" name="Image 3" descr="/mnt/data/docx_media/word/media/image13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0439" y="3363785"/>
            <a:ext cx="2903925" cy="206659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315200" y="1865811"/>
            <a:ext cx="4343400" cy="2103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3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教師授課與示範：人物比例、角色姿態、數位操作流程。</a:t>
            </a:r>
            <a:endParaRPr lang="en-US" sz="1530" dirty="0"/>
          </a:p>
          <a:p>
            <a:r>
              <a:rPr lang="en-US" sz="153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學生實作：以平板進行角色草圖與數位繪製。</a:t>
            </a:r>
            <a:endParaRPr lang="en-US" sz="1530" dirty="0"/>
          </a:p>
          <a:p>
            <a:r>
              <a:rPr lang="en-US" sz="153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教學場域：電腦教室與行動裝置並用，支援即時示範與個別指導。</a:t>
            </a:r>
            <a:endParaRPr lang="en-US" sz="1530" dirty="0"/>
          </a:p>
        </p:txBody>
      </p:sp>
      <p:sp>
        <p:nvSpPr>
          <p:cNvPr id="12" name="Text 6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3" name="Text 7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學習單與評量設計｜基礎造型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以外型特徵、形狀語言、角色靈感與小組互評檢核學習成果</a:t>
            </a:r>
            <a:endParaRPr lang="en-US" sz="1050" dirty="0"/>
          </a:p>
        </p:txBody>
      </p:sp>
      <p:pic>
        <p:nvPicPr>
          <p:cNvPr id="6" name="Image 0" descr="/mnt/data/docx_media/word/media/image1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1410960"/>
            <a:ext cx="2834640" cy="3776678"/>
          </a:xfrm>
          <a:prstGeom prst="rect">
            <a:avLst/>
          </a:prstGeom>
        </p:spPr>
      </p:pic>
      <p:pic>
        <p:nvPicPr>
          <p:cNvPr id="7" name="Image 1" descr="/mnt/data/docx_media/word/media/image1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077" y="1411554"/>
            <a:ext cx="2835199" cy="3776084"/>
          </a:xfrm>
          <a:prstGeom prst="rect">
            <a:avLst/>
          </a:prstGeom>
        </p:spPr>
      </p:pic>
      <p:pic>
        <p:nvPicPr>
          <p:cNvPr id="8" name="Image 2" descr="/mnt/data/docx_media/word/media/image1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954" y="1411554"/>
            <a:ext cx="2834640" cy="377667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89720" y="1234440"/>
            <a:ext cx="2926080" cy="2926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3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學習單引導學生描述角色外型特徵、形狀語言與靈感來源。</a:t>
            </a:r>
            <a:endParaRPr lang="en-US" sz="1320" dirty="0"/>
          </a:p>
          <a:p>
            <a:r>
              <a:rPr lang="en-US" sz="13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小組評量以造型、動作、團隊合作與整體表現檢核。</a:t>
            </a:r>
            <a:endParaRPr lang="en-US" sz="1320" dirty="0"/>
          </a:p>
          <a:p>
            <a:r>
              <a:rPr lang="en-US" sz="13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評量配置：課堂問答20%、書面報告30%、口頭報告30%、小組互評20%。</a:t>
            </a:r>
            <a:endParaRPr lang="en-US" sz="1320" dirty="0"/>
          </a:p>
        </p:txBody>
      </p:sp>
      <p:sp>
        <p:nvSpPr>
          <p:cNvPr id="10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1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自編教材亮點｜造型描繪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教材從比例概念、重心支撐到動態線，逐步導入角色設計思考</a:t>
            </a:r>
            <a:endParaRPr lang="en-US" sz="1050" dirty="0"/>
          </a:p>
        </p:txBody>
      </p:sp>
      <p:pic>
        <p:nvPicPr>
          <p:cNvPr id="6" name="Image 0" descr="/mnt/data/docx_media/word/media/image1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330" y="1051560"/>
            <a:ext cx="3474720" cy="2269646"/>
          </a:xfrm>
          <a:prstGeom prst="rect">
            <a:avLst/>
          </a:prstGeom>
        </p:spPr>
      </p:pic>
      <p:pic>
        <p:nvPicPr>
          <p:cNvPr id="7" name="Image 1" descr="/mnt/data/docx_media/word/media/image22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7305" y="1046770"/>
            <a:ext cx="3632255" cy="2044909"/>
          </a:xfrm>
          <a:prstGeom prst="rect">
            <a:avLst/>
          </a:prstGeom>
        </p:spPr>
      </p:pic>
      <p:pic>
        <p:nvPicPr>
          <p:cNvPr id="8" name="Image 2" descr="/mnt/data/docx_media/word/media/image24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330" y="3456432"/>
            <a:ext cx="3452044" cy="2287046"/>
          </a:xfrm>
          <a:prstGeom prst="rect">
            <a:avLst/>
          </a:prstGeom>
        </p:spPr>
      </p:pic>
      <p:pic>
        <p:nvPicPr>
          <p:cNvPr id="9" name="Image 3" descr="/mnt/data/docx_media/word/media/image25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1048" y="3456432"/>
            <a:ext cx="3850580" cy="216782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412480" y="1920240"/>
            <a:ext cx="283464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38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以圖像化教材降低比例、重心、動態線等抽象概念的理解門檻。</a:t>
            </a:r>
            <a:endParaRPr lang="en-US" sz="1380" dirty="0"/>
          </a:p>
          <a:p>
            <a:r>
              <a:rPr lang="en-US" sz="138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搭配實作任務，將「看懂」轉化為「畫得出、說得清」。</a:t>
            </a:r>
            <a:endParaRPr lang="en-US" sz="1380" dirty="0"/>
          </a:p>
        </p:txBody>
      </p:sp>
      <p:sp>
        <p:nvSpPr>
          <p:cNvPr id="11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2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84264"/>
            <a:ext cx="12191695" cy="0"/>
          </a:xfrm>
          <a:prstGeom prst="line">
            <a:avLst/>
          </a:prstGeom>
          <a:noFill/>
          <a:ln w="12700">
            <a:solidFill>
              <a:srgbClr val="2CBCC2">
                <a:alpha val="75000"/>
              </a:srgbClr>
            </a:solidFill>
            <a:prstDash val="solid"/>
          </a:ln>
        </p:spPr>
      </p:sp>
      <p:pic>
        <p:nvPicPr>
          <p:cNvPr id="3" name="Image 0" descr="/mnt/data/docx_media/word/media/image3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444" y="1594484"/>
            <a:ext cx="5262396" cy="317868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841248"/>
            <a:ext cx="29643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TW" altLang="en-US" sz="2000" b="1" dirty="0">
                <a:solidFill>
                  <a:srgbClr val="2CBCC2"/>
                </a:solidFill>
                <a:latin typeface="Aptos" pitchFamily="34" charset="0"/>
              </a:rPr>
              <a:t>課程單元</a:t>
            </a:r>
            <a:r>
              <a:rPr lang="en-US" altLang="zh-TW" sz="2000" b="1" dirty="0">
                <a:solidFill>
                  <a:srgbClr val="2CBCC2"/>
                </a:solidFill>
                <a:latin typeface="Aptos" pitchFamily="34" charset="0"/>
              </a:rPr>
              <a:t>(</a:t>
            </a:r>
            <a:r>
              <a:rPr lang="zh-TW" altLang="en-US" sz="2000" b="1" dirty="0">
                <a:solidFill>
                  <a:srgbClr val="2CBCC2"/>
                </a:solidFill>
                <a:latin typeface="Aptos" pitchFamily="34" charset="0"/>
              </a:rPr>
              <a:t>高三下學期</a:t>
            </a:r>
            <a:r>
              <a:rPr lang="en-US" altLang="zh-TW" sz="2000" b="1" dirty="0">
                <a:solidFill>
                  <a:srgbClr val="2CBCC2"/>
                </a:solidFill>
                <a:latin typeface="Aptos" pitchFamily="34" charset="0"/>
              </a:rPr>
              <a:t>)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數位影像處理與編修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685800" y="2331720"/>
            <a:ext cx="5212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C7D0D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從影像診斷、校正、局部修整、合成版面到 AI 輔助精修與成果輸出。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85800" y="388620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6節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685800" y="4453128"/>
            <a:ext cx="1280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CFD7D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300分鐘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2240280" y="38862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2A65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115.04.25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2240280" y="4453128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CFD7D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成果辦理日期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課程二｜影像編修教學目標與流程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以專業影像後製流程訓練學生的判讀、操作、輸出與反思</a:t>
            </a:r>
            <a:endParaRPr lang="en-US" sz="1050" dirty="0"/>
          </a:p>
        </p:txBody>
      </p:sp>
      <p:pic>
        <p:nvPicPr>
          <p:cNvPr id="6" name="Image 0" descr="/mnt/data/docx_media/word/media/image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16" y="1188719"/>
            <a:ext cx="4200475" cy="27487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016752" y="1289304"/>
            <a:ext cx="5349240" cy="18288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能判讀構圖、曝光、色偏、主體清晰度與背景干擾等影像問題。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能運用校色、去背、遮色片、圖層與合成，建立非破壞式編修觀念。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能辨識 AI 修圖風險，保留人工修正與影像倫理判斷。</a:t>
            </a:r>
            <a:endParaRPr lang="en-US" sz="1520" dirty="0"/>
          </a:p>
        </p:txBody>
      </p:sp>
      <p:sp>
        <p:nvSpPr>
          <p:cNvPr id="8" name="Shape 5"/>
          <p:cNvSpPr/>
          <p:nvPr/>
        </p:nvSpPr>
        <p:spPr>
          <a:xfrm>
            <a:off x="777240" y="4434840"/>
            <a:ext cx="16459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86968" y="454456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1234440" y="4581144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診斷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2587752" y="4434840"/>
            <a:ext cx="16459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697480" y="454456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044952" y="4581144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校色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398264" y="4434840"/>
            <a:ext cx="16459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507992" y="454456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855464" y="4581144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去背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208776" y="4434840"/>
            <a:ext cx="16459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18504" y="454456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6665976" y="4581144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合成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8019288" y="4434840"/>
            <a:ext cx="16459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129016" y="454456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8476488" y="4581144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AI精修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9829800" y="4434840"/>
            <a:ext cx="164592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939528" y="454456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10287000" y="4581144"/>
            <a:ext cx="1078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輸出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素材診斷、裁切與校色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第一、二節建立影像合理性與前後對照的專業思維</a:t>
            </a:r>
            <a:endParaRPr lang="en-US" sz="1050" dirty="0"/>
          </a:p>
        </p:txBody>
      </p:sp>
      <p:pic>
        <p:nvPicPr>
          <p:cNvPr id="6" name="Image 0" descr="/mnt/data/docx_media/word/media/image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47467"/>
            <a:ext cx="5029200" cy="1802746"/>
          </a:xfrm>
          <a:prstGeom prst="rect">
            <a:avLst/>
          </a:prstGeom>
        </p:spPr>
      </p:pic>
      <p:pic>
        <p:nvPicPr>
          <p:cNvPr id="7" name="Image 1" descr="/mnt/data/docx_media/word/media/image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320" y="1234439"/>
            <a:ext cx="5034280" cy="28317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8680" y="4487091"/>
            <a:ext cx="9966960" cy="1417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使用學習單標記曝光、色偏、背景干擾與主體位置。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練習裁切、旋轉、白平衡、亮度／對比、色階與曲線。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建立「前後對照」：讓學生能說明修整前後差異與選用工具。</a:t>
            </a:r>
            <a:endParaRPr lang="en-US" sz="1520" dirty="0"/>
          </a:p>
        </p:txBody>
      </p:sp>
      <p:sp>
        <p:nvSpPr>
          <p:cNvPr id="9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 智慧選取、去背與影像合成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第三、四節聚焦局部修整、遮色片與宣傳版面層級</a:t>
            </a:r>
            <a:endParaRPr lang="en-US" sz="1050" dirty="0"/>
          </a:p>
        </p:txBody>
      </p:sp>
      <p:pic>
        <p:nvPicPr>
          <p:cNvPr id="6" name="Image 0" descr="/mnt/data/docx_media/word/media/image4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57847"/>
            <a:ext cx="3749040" cy="2108835"/>
          </a:xfrm>
          <a:prstGeom prst="rect">
            <a:avLst/>
          </a:prstGeom>
        </p:spPr>
      </p:pic>
      <p:pic>
        <p:nvPicPr>
          <p:cNvPr id="7" name="Image 1" descr="/mnt/data/docx_media/word/media/image4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057847"/>
            <a:ext cx="3749040" cy="2108835"/>
          </a:xfrm>
          <a:prstGeom prst="rect">
            <a:avLst/>
          </a:prstGeom>
        </p:spPr>
      </p:pic>
      <p:pic>
        <p:nvPicPr>
          <p:cNvPr id="8" name="Image 2" descr="/mnt/data/docx_media/word/media/image2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520" y="1112302"/>
            <a:ext cx="2468880" cy="204564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14400" y="3977640"/>
            <a:ext cx="9966960" cy="1417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1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以修補、仿製、污點移除與局部亮度調整處理畫面干擾。</a:t>
            </a:r>
            <a:endParaRPr lang="en-US" sz="1510" dirty="0"/>
          </a:p>
          <a:p>
            <a:r>
              <a:rPr lang="en-US" sz="151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使用 AI 智慧選取、去背與遮色片精修主體輪廓。</a:t>
            </a:r>
            <a:endParaRPr lang="en-US" sz="1510" dirty="0"/>
          </a:p>
          <a:p>
            <a:r>
              <a:rPr lang="en-US" sz="151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進行背景置換、圖層排序、主體縮放、光感匹配與色調統一。</a:t>
            </a:r>
            <a:endParaRPr lang="en-US" sz="1510" dirty="0"/>
          </a:p>
        </p:txBody>
      </p:sp>
      <p:sp>
        <p:nvSpPr>
          <p:cNvPr id="10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1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 輔助精修、成果輸出與發表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第五、六節將最終作品轉換為可展示、可發表、可反思的成果檔</a:t>
            </a:r>
            <a:endParaRPr lang="en-US" sz="1050" dirty="0"/>
          </a:p>
        </p:txBody>
      </p:sp>
      <p:pic>
        <p:nvPicPr>
          <p:cNvPr id="6" name="Image 0" descr="/mnt/data/docx_media/word/media/image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12996"/>
            <a:ext cx="3520440" cy="1980248"/>
          </a:xfrm>
          <a:prstGeom prst="rect">
            <a:avLst/>
          </a:prstGeom>
        </p:spPr>
      </p:pic>
      <p:pic>
        <p:nvPicPr>
          <p:cNvPr id="7" name="Image 1" descr="/mnt/data/docx_media/word/media/image5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840" y="1112996"/>
            <a:ext cx="3520440" cy="1980248"/>
          </a:xfrm>
          <a:prstGeom prst="rect">
            <a:avLst/>
          </a:prstGeom>
        </p:spPr>
      </p:pic>
      <p:pic>
        <p:nvPicPr>
          <p:cNvPr id="8" name="Image 2" descr="/mnt/data/docx_media/word/media/image5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880" y="1098280"/>
            <a:ext cx="3558285" cy="2001536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777240" y="4023360"/>
            <a:ext cx="2008022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886968" y="41330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1234440" y="4169664"/>
            <a:ext cx="14410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背景延伸</a:t>
            </a:r>
            <a:endParaRPr lang="en-US" sz="1150" dirty="0"/>
          </a:p>
        </p:txBody>
      </p:sp>
      <p:sp>
        <p:nvSpPr>
          <p:cNvPr id="12" name="Shape 7"/>
          <p:cNvSpPr/>
          <p:nvPr/>
        </p:nvSpPr>
        <p:spPr>
          <a:xfrm>
            <a:off x="2949854" y="4023360"/>
            <a:ext cx="2008022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3059582" y="41330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4" name="Text 9"/>
          <p:cNvSpPr/>
          <p:nvPr/>
        </p:nvSpPr>
        <p:spPr>
          <a:xfrm>
            <a:off x="3407054" y="4169664"/>
            <a:ext cx="14410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物件移除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122469" y="4023360"/>
            <a:ext cx="2008022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232197" y="41330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2"/>
          <p:cNvSpPr/>
          <p:nvPr/>
        </p:nvSpPr>
        <p:spPr>
          <a:xfrm>
            <a:off x="5579669" y="4169664"/>
            <a:ext cx="14410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缺角補圖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7295083" y="4023360"/>
            <a:ext cx="2008022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7404811" y="41330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7752283" y="4169664"/>
            <a:ext cx="14410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細部修補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9467698" y="4023360"/>
            <a:ext cx="2008022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9577426" y="4133088"/>
            <a:ext cx="3474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BCC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9924898" y="4169664"/>
            <a:ext cx="14410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JPG/PNG/PDF輸出</a:t>
            </a:r>
            <a:endParaRPr lang="en-US" sz="1150" dirty="0"/>
          </a:p>
        </p:txBody>
      </p:sp>
      <p:sp>
        <p:nvSpPr>
          <p:cNvPr id="24" name="Text 19"/>
          <p:cNvSpPr/>
          <p:nvPr/>
        </p:nvSpPr>
        <p:spPr>
          <a:xfrm>
            <a:off x="822960" y="5349240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教師回扣：AI 合理使用、專業後製流程、輸出用途與檔案規格。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26" name="Text 21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教學現場與學生作品｜影像編修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115/04/25 課堂示範、插畫影像編修與成果展示</a:t>
            </a:r>
            <a:endParaRPr lang="en-US" sz="1050" dirty="0"/>
          </a:p>
        </p:txBody>
      </p:sp>
      <p:pic>
        <p:nvPicPr>
          <p:cNvPr id="6" name="Image 0" descr="/mnt/data/docx_media/word/media/image3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403" y="1110776"/>
            <a:ext cx="2872157" cy="2155935"/>
          </a:xfrm>
          <a:prstGeom prst="rect">
            <a:avLst/>
          </a:prstGeom>
        </p:spPr>
      </p:pic>
      <p:pic>
        <p:nvPicPr>
          <p:cNvPr id="7" name="Image 1" descr="/mnt/data/docx_media/word/media/image3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011" y="3273552"/>
            <a:ext cx="3073073" cy="2302734"/>
          </a:xfrm>
          <a:prstGeom prst="rect">
            <a:avLst/>
          </a:prstGeom>
        </p:spPr>
      </p:pic>
      <p:pic>
        <p:nvPicPr>
          <p:cNvPr id="8" name="Image 2" descr="/mnt/data/docx_media/word/media/image3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4403" y="3736114"/>
            <a:ext cx="3573796" cy="201111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323910" y="2246813"/>
            <a:ext cx="4545874" cy="1589314"/>
          </a:xfrm>
          <a:prstGeom prst="rect">
            <a:avLst/>
          </a:prstGeom>
          <a:noFill/>
          <a:ln/>
        </p:spPr>
        <p:txBody>
          <a:bodyPr wrap="square" rtlCol="0" anchor="ctr">
            <a:noAutofit/>
          </a:bodyPr>
          <a:lstStyle/>
          <a:p>
            <a:r>
              <a:rPr lang="en-US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教師於課堂示範影像編修流程與工具邏輯。</a:t>
            </a:r>
            <a:endParaRPr lang="en-US" dirty="0"/>
          </a:p>
          <a:p>
            <a:r>
              <a:rPr lang="en-US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學生以平板／手繪稿進行插畫影像編修。</a:t>
            </a:r>
            <a:endParaRPr lang="en-US" dirty="0"/>
          </a:p>
          <a:p>
            <a:r>
              <a:rPr lang="en-US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成果呈現角色設定表，整合正面、側面、表情與道具元素。</a:t>
            </a:r>
            <a:endParaRPr lang="en-US" dirty="0"/>
          </a:p>
        </p:txBody>
      </p:sp>
      <p:sp>
        <p:nvSpPr>
          <p:cNvPr id="10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1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學習單與作品評量規準｜影像編修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評量重點從操作能力延伸到 AI 判斷、作品用途與反思深度</a:t>
            </a:r>
            <a:endParaRPr lang="en-US" sz="1050" dirty="0"/>
          </a:p>
        </p:txBody>
      </p:sp>
      <p:pic>
        <p:nvPicPr>
          <p:cNvPr id="6" name="Image 0" descr="/mnt/data/docx_media/word/media/image3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98" y="1198564"/>
            <a:ext cx="2918402" cy="4360987"/>
          </a:xfrm>
          <a:prstGeom prst="rect">
            <a:avLst/>
          </a:prstGeom>
        </p:spPr>
      </p:pic>
      <p:pic>
        <p:nvPicPr>
          <p:cNvPr id="7" name="Image 1" descr="/mnt/data/docx_media/word/media/image3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9020" y="1181753"/>
            <a:ext cx="3291840" cy="448056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995160" y="1207008"/>
            <a:ext cx="3749040" cy="438912"/>
          </a:xfrm>
          <a:prstGeom prst="roundRect">
            <a:avLst>
              <a:gd name="adj" fmla="val 10417"/>
            </a:avLst>
          </a:prstGeom>
          <a:solidFill>
            <a:srgbClr val="F0FAFA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223760" y="1316736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影像問題判讀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995160" y="1920240"/>
            <a:ext cx="3749040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223760" y="2029968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工具操作能力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6995160" y="2633472"/>
            <a:ext cx="3749040" cy="438912"/>
          </a:xfrm>
          <a:prstGeom prst="roundRect">
            <a:avLst>
              <a:gd name="adj" fmla="val 10417"/>
            </a:avLst>
          </a:prstGeom>
          <a:solidFill>
            <a:srgbClr val="F0FAFA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223760" y="2743200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AI應用判斷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6995160" y="3346704"/>
            <a:ext cx="3749040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223760" y="3456432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作品整體表現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6995160" y="4059936"/>
            <a:ext cx="3749040" cy="438912"/>
          </a:xfrm>
          <a:prstGeom prst="roundRect">
            <a:avLst>
              <a:gd name="adj" fmla="val 10417"/>
            </a:avLst>
          </a:prstGeom>
          <a:solidFill>
            <a:srgbClr val="F0FAFA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7223760" y="4169664"/>
            <a:ext cx="3017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發表與反思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9" name="Text 15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84264"/>
            <a:ext cx="12191695" cy="0"/>
          </a:xfrm>
          <a:prstGeom prst="line">
            <a:avLst/>
          </a:prstGeom>
          <a:noFill/>
          <a:ln w="12700">
            <a:solidFill>
              <a:srgbClr val="2CBCC2">
                <a:alpha val="7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自編教材亮點｜影像編修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BAC6D1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以深色科技感教材呈現影像後製核心概念，強化專業語彙與流程理解</a:t>
            </a:r>
            <a:endParaRPr lang="en-US" sz="1050" dirty="0"/>
          </a:p>
        </p:txBody>
      </p:sp>
      <p:pic>
        <p:nvPicPr>
          <p:cNvPr id="5" name="Image 0" descr="/mnt/data/docx_media/word/media/image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1216152"/>
            <a:ext cx="3758837" cy="2114346"/>
          </a:xfrm>
          <a:prstGeom prst="rect">
            <a:avLst/>
          </a:prstGeom>
        </p:spPr>
      </p:pic>
      <p:pic>
        <p:nvPicPr>
          <p:cNvPr id="6" name="Image 1" descr="/mnt/data/docx_media/word/media/image4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80" y="1261872"/>
            <a:ext cx="3852672" cy="2167128"/>
          </a:xfrm>
          <a:prstGeom prst="rect">
            <a:avLst/>
          </a:prstGeom>
        </p:spPr>
      </p:pic>
      <p:pic>
        <p:nvPicPr>
          <p:cNvPr id="7" name="Image 2" descr="/mnt/data/docx_media/word/media/image4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5780" y="1216152"/>
            <a:ext cx="3933952" cy="2212848"/>
          </a:xfrm>
          <a:prstGeom prst="rect">
            <a:avLst/>
          </a:prstGeom>
        </p:spPr>
      </p:pic>
      <p:pic>
        <p:nvPicPr>
          <p:cNvPr id="8" name="Image 3" descr="/mnt/data/docx_media/word/media/image4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359" y="3657599"/>
            <a:ext cx="3758821" cy="2114337"/>
          </a:xfrm>
          <a:prstGeom prst="rect">
            <a:avLst/>
          </a:prstGeom>
        </p:spPr>
      </p:pic>
      <p:pic>
        <p:nvPicPr>
          <p:cNvPr id="9" name="Image 4" descr="/mnt/data/docx_media/word/media/image4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7070" y="3657600"/>
            <a:ext cx="3758820" cy="2114336"/>
          </a:xfrm>
          <a:prstGeom prst="rect">
            <a:avLst/>
          </a:prstGeom>
        </p:spPr>
      </p:pic>
      <p:pic>
        <p:nvPicPr>
          <p:cNvPr id="10" name="Image 5" descr="/mnt/data/docx_media/word/media/image5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0914" y="3657601"/>
            <a:ext cx="3758818" cy="2114335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2" name="Text 4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數位工具與教學資源配置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教材、設備與線上平台共同支援學生的創作與發表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685800" y="1325880"/>
            <a:ext cx="2423160" cy="34290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60020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自訂數位教材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41832" y="2148840"/>
            <a:ext cx="1920240" cy="2011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Canva／PPT簡報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自編教材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示範影片與範例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520440" y="1325880"/>
            <a:ext cx="2423160" cy="34290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03320" y="160020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AI與生成工具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76472" y="2148840"/>
            <a:ext cx="1920240" cy="2011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ChatGPT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Bing Image Creator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生成式填補／智慧選取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355080" y="1325880"/>
            <a:ext cx="2423160" cy="34290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37960" y="160020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學習互動平台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11112" y="2148840"/>
            <a:ext cx="1920240" cy="2011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Padlet展示牆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線上投票與留言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小組互評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9189720" y="1325880"/>
            <a:ext cx="2423160" cy="342900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9D7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72600" y="160020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2A65A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硬體設備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445752" y="2148840"/>
            <a:ext cx="1920240" cy="2011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投影設備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iPad／Samsung Galaxy／ASUS</a:t>
            </a:r>
            <a:endParaRPr lang="en-US" sz="1150" dirty="0"/>
          </a:p>
          <a:p>
            <a:r>
              <a:rPr lang="en-US" sz="115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麥克風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86384" y="5532120"/>
            <a:ext cx="9875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資源設計原則：工具不只是產出結果，更是引導學生說明流程、比較差異、修正判斷的媒介。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學習</a:t>
            </a:r>
            <a:r>
              <a:rPr lang="zh-TW" alt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成果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從課堂實作、表單回饋到角色成果，建立可檢核的教學閉環</a:t>
            </a:r>
            <a:endParaRPr lang="en-US" sz="1050" dirty="0"/>
          </a:p>
        </p:txBody>
      </p:sp>
      <p:pic>
        <p:nvPicPr>
          <p:cNvPr id="6" name="Image 0" descr="/mnt/data/docx_media/word/media/image3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69" y="1143000"/>
            <a:ext cx="4882662" cy="2743200"/>
          </a:xfrm>
          <a:prstGeom prst="rect">
            <a:avLst/>
          </a:prstGeom>
        </p:spPr>
      </p:pic>
      <p:pic>
        <p:nvPicPr>
          <p:cNvPr id="7" name="Image 1" descr="/mnt/data/docx_media/word/media/image3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954" y="1177355"/>
            <a:ext cx="2634166" cy="3370149"/>
          </a:xfrm>
          <a:prstGeom prst="rect">
            <a:avLst/>
          </a:prstGeom>
        </p:spPr>
      </p:pic>
      <p:pic>
        <p:nvPicPr>
          <p:cNvPr id="8" name="Image 2" descr="/mnt/data/docx_media/word/media/image15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5681" y="1143000"/>
            <a:ext cx="2530410" cy="337014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49691" y="4661263"/>
            <a:ext cx="9784080" cy="12344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作品成果：角色設定、插畫影像編修與輸出檔案。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過程資料：學習單、創作紀錄卡、前後對照圖、歷程截圖。</a:t>
            </a:r>
            <a:endParaRPr lang="en-US" sz="1520" dirty="0"/>
          </a:p>
          <a:p>
            <a:r>
              <a:rPr lang="en-US" sz="152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互評反思：Padlet留言、小組評分、口頭報告與教師統整回饋。</a:t>
            </a:r>
            <a:endParaRPr lang="en-US" sz="1520" dirty="0"/>
          </a:p>
        </p:txBody>
      </p:sp>
      <p:sp>
        <p:nvSpPr>
          <p:cNvPr id="10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1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22</a:t>
            </a:r>
            <a:endParaRPr lang="en-US" sz="900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FFBE3C2-0622-B5DC-30F4-2F64E309600F}"/>
              </a:ext>
            </a:extLst>
          </p:cNvPr>
          <p:cNvSpPr txBox="1"/>
          <p:nvPr/>
        </p:nvSpPr>
        <p:spPr>
          <a:xfrm>
            <a:off x="3050177" y="3233448"/>
            <a:ext cx="61003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800" b="1" dirty="0" err="1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成果</a:t>
            </a:r>
            <a:endParaRPr lang="zh-TW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2CBCC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02552"/>
            <a:ext cx="12191695" cy="155448"/>
          </a:xfrm>
          <a:prstGeom prst="rect">
            <a:avLst/>
          </a:prstGeom>
          <a:solidFill>
            <a:srgbClr val="0C1B2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365760"/>
            <a:ext cx="5623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altLang="zh-TW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5.</a:t>
            </a:r>
            <a:r>
              <a:rPr lang="en-US" sz="24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檢討與後續推動方向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85216" y="768096"/>
            <a:ext cx="5806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08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將課程成果轉化為可持續的跨科數位教學模式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77240" y="123444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可持續推動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0551" y="1591056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0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建立跨科協同教案模板：動畫科負責數位技術，影劇科補強肢體與表演語意。</a:t>
            </a:r>
            <a:endParaRPr lang="en-US" sz="1500" dirty="0"/>
          </a:p>
          <a:p>
            <a:r>
              <a:rPr lang="en-US" sz="150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累積學生作品資料庫：作為未來教材、成果展與招生展示素材。</a:t>
            </a:r>
            <a:endParaRPr lang="en-US" sz="1500" dirty="0"/>
          </a:p>
          <a:p>
            <a:r>
              <a:rPr lang="en-US" sz="150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將 AI 使用納入評量：從「會生成」提升到「能判斷、能修正、能說明」。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92240" y="123444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品質優化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537960" y="1783080"/>
            <a:ext cx="4754880" cy="20116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r>
              <a:rPr lang="en-US" sz="150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強化作品輸出規格：解析度、色彩模式、檔名與用途對應。</a:t>
            </a:r>
            <a:endParaRPr lang="en-US" sz="1500" dirty="0"/>
          </a:p>
          <a:p>
            <a:r>
              <a:rPr lang="en-US" sz="150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補充著作權與 AI倫理討論：避免直接套用素材與失真輸出。</a:t>
            </a:r>
            <a:endParaRPr lang="en-US" sz="1500" dirty="0"/>
          </a:p>
          <a:p>
            <a:r>
              <a:rPr lang="en-US" sz="1500" dirty="0">
                <a:solidFill>
                  <a:srgbClr val="12233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建立期末成果發表流程：短講、互評、修正、作品集化。</a:t>
            </a:r>
            <a:endParaRPr lang="en-US" sz="1500" dirty="0"/>
          </a:p>
        </p:txBody>
      </p:sp>
      <p:pic>
        <p:nvPicPr>
          <p:cNvPr id="10" name="Image 0" descr="/mnt/data/docx_media/word/media/image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60" y="3593183"/>
            <a:ext cx="4851982" cy="2729240"/>
          </a:xfrm>
          <a:prstGeom prst="rect">
            <a:avLst/>
          </a:prstGeom>
        </p:spPr>
      </p:pic>
      <p:pic>
        <p:nvPicPr>
          <p:cNvPr id="11" name="Image 1" descr="/mnt/data/docx_media/word/media/image26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656" y="3665872"/>
            <a:ext cx="5033990" cy="270797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3" name="Text 9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C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684264"/>
            <a:ext cx="12191695" cy="0"/>
          </a:xfrm>
          <a:prstGeom prst="line">
            <a:avLst/>
          </a:prstGeom>
          <a:noFill/>
          <a:ln w="12700">
            <a:solidFill>
              <a:srgbClr val="2CBCC2">
                <a:alpha val="75000"/>
              </a:srgbClr>
            </a:solidFill>
            <a:prstDash val="solid"/>
          </a:ln>
        </p:spPr>
      </p:sp>
      <p:pic>
        <p:nvPicPr>
          <p:cNvPr id="3" name="Image 0" descr="/mnt/data/docx_media/word/media/image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994" y="441392"/>
            <a:ext cx="4552406" cy="2563008"/>
          </a:xfrm>
          <a:prstGeom prst="rect">
            <a:avLst/>
          </a:prstGeom>
        </p:spPr>
      </p:pic>
      <p:pic>
        <p:nvPicPr>
          <p:cNvPr id="4" name="Image 1" descr="/mnt/data/docx_media/word/media/image4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993" y="3388995"/>
            <a:ext cx="4556459" cy="25630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13232" y="105156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altLang="zh-TW" sz="3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6.</a:t>
            </a:r>
            <a:r>
              <a:rPr lang="en-US" sz="3500" b="1" dirty="0">
                <a:solidFill>
                  <a:srgbClr val="FFFFFF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結語</a:t>
            </a:r>
            <a:endParaRPr lang="en-US" sz="3500" dirty="0"/>
          </a:p>
        </p:txBody>
      </p:sp>
      <p:sp>
        <p:nvSpPr>
          <p:cNvPr id="6" name="Text 2"/>
          <p:cNvSpPr/>
          <p:nvPr/>
        </p:nvSpPr>
        <p:spPr>
          <a:xfrm>
            <a:off x="749808" y="1965960"/>
            <a:ext cx="5212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D5DEE8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本課程以角色設計為核心，將傳統造型訓練、數位影像技術與 AI 輔助創作整合為可展示、可評量、可持續修正的教學成果。</a:t>
            </a:r>
            <a:endParaRPr lang="en-US" sz="1800" dirty="0"/>
          </a:p>
        </p:txBody>
      </p:sp>
      <p:sp>
        <p:nvSpPr>
          <p:cNvPr id="7" name="Shape 3"/>
          <p:cNvSpPr/>
          <p:nvPr/>
        </p:nvSpPr>
        <p:spPr>
          <a:xfrm>
            <a:off x="768096" y="3657600"/>
            <a:ext cx="3291840" cy="0"/>
          </a:xfrm>
          <a:prstGeom prst="line">
            <a:avLst/>
          </a:prstGeom>
          <a:noFill/>
          <a:ln w="12700">
            <a:solidFill>
              <a:srgbClr val="2CBCC2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749807" y="4069080"/>
            <a:ext cx="513718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78E2E5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下一步：持續擴充跨科協作、作品資料庫與 AI素養評量。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502920" y="6492240"/>
            <a:ext cx="8686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892A0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高雄市私立中華高級藝術職業學校｜前導學校114學年度成果報告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11201400" y="644652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CBCC2"/>
                </a:solidFill>
                <a:latin typeface="Noto Sans CJK TC" pitchFamily="34" charset="0"/>
                <a:ea typeface="Noto Sans CJK TC" pitchFamily="34" charset="-122"/>
                <a:cs typeface="Noto Sans CJK TC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1059</Words>
  <Application>Microsoft Office PowerPoint</Application>
  <PresentationFormat>寬螢幕</PresentationFormat>
  <Paragraphs>323</Paragraphs>
  <Slides>26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1" baseType="lpstr">
      <vt:lpstr>Noto Sans CJK TC</vt:lpstr>
      <vt:lpstr>Aptos</vt:lpstr>
      <vt:lpstr>Arial</vt:lpstr>
      <vt:lpstr>標楷體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高雄市私立中華高級藝術職業學校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實務導向數位教學成果報告</dc:title>
  <dc:subject>中華藝校前導學校114學年度成果報告簡報</dc:subject>
  <dc:creator>OpenAI</dc:creator>
  <cp:lastModifiedBy>1111-10</cp:lastModifiedBy>
  <cp:revision>2</cp:revision>
  <dcterms:created xsi:type="dcterms:W3CDTF">2026-06-16T19:25:54Z</dcterms:created>
  <dcterms:modified xsi:type="dcterms:W3CDTF">2026-06-17T08:14:24Z</dcterms:modified>
</cp:coreProperties>
</file>